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  <p:sldId id="274" r:id="rId3"/>
    <p:sldId id="273" r:id="rId4"/>
    <p:sldId id="276" r:id="rId5"/>
    <p:sldId id="277" r:id="rId6"/>
    <p:sldId id="27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1C5A-CB58-4DD1-90B1-7052941874B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7797-F2D5-4D76-8220-41DF9AD2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14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1C5A-CB58-4DD1-90B1-7052941874B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7797-F2D5-4D76-8220-41DF9AD2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4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1C5A-CB58-4DD1-90B1-7052941874B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7797-F2D5-4D76-8220-41DF9AD2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71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1C5A-CB58-4DD1-90B1-7052941874B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7797-F2D5-4D76-8220-41DF9AD2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64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1C5A-CB58-4DD1-90B1-7052941874B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7797-F2D5-4D76-8220-41DF9AD2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07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1C5A-CB58-4DD1-90B1-7052941874B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7797-F2D5-4D76-8220-41DF9AD2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4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1C5A-CB58-4DD1-90B1-7052941874B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7797-F2D5-4D76-8220-41DF9AD2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1C5A-CB58-4DD1-90B1-7052941874B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7797-F2D5-4D76-8220-41DF9AD2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03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1C5A-CB58-4DD1-90B1-7052941874B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7797-F2D5-4D76-8220-41DF9AD2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9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1C5A-CB58-4DD1-90B1-7052941874B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7797-F2D5-4D76-8220-41DF9AD2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97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1C5A-CB58-4DD1-90B1-7052941874B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7797-F2D5-4D76-8220-41DF9AD2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3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B1C5A-CB58-4DD1-90B1-7052941874B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37797-F2D5-4D76-8220-41DF9AD2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8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5FE1324-F5E3-43B4-83CD-AD78BC1595EA}"/>
                  </a:ext>
                </a:extLst>
              </p:cNvPr>
              <p:cNvSpPr txBox="1"/>
              <p:nvPr/>
            </p:nvSpPr>
            <p:spPr>
              <a:xfrm>
                <a:off x="302514" y="502920"/>
                <a:ext cx="11586972" cy="5562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n-US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PHIẾU HỌC TẬP SỐ 1</a:t>
                </a:r>
              </a:p>
              <a:p>
                <a:pPr algn="ctr"/>
                <a:r>
                  <a:rPr lang="en-US" sz="20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(Thực hiện cá nhân, thời gian: 3 phút)</a:t>
                </a:r>
              </a:p>
              <a:p>
                <a:pPr algn="just">
                  <a:lnSpc>
                    <a:spcPct val="200000"/>
                  </a:lnSpc>
                </a:pPr>
                <a:r>
                  <a:rPr lang="en-US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1/ 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</a:t>
                </a:r>
                <a:r>
                  <a:rPr lang="en-US" sz="280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tự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nhiên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80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tự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nhiên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sao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 </a:t>
                </a:r>
                <a:r>
                  <a:rPr lang="en-US" sz="280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nói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……………… b.</a:t>
                </a:r>
              </a:p>
              <a:p>
                <a:pPr algn="just">
                  <a:lnSpc>
                    <a:spcPct val="200000"/>
                  </a:lnSpc>
                </a:pPr>
                <a:r>
                  <a:rPr lang="en-US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2/ </a:t>
                </a:r>
                <a:r>
                  <a:rPr lang="en-US" sz="280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chia </a:t>
                </a:r>
                <a:r>
                  <a:rPr lang="en-US" sz="280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hết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…… </a:t>
                </a:r>
                <a:r>
                  <a:rPr lang="en-US" sz="280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…… </a:t>
                </a:r>
                <a:r>
                  <a:rPr lang="en-US" sz="280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a.</a:t>
                </a:r>
              </a:p>
              <a:p>
                <a:pPr algn="just">
                  <a:lnSpc>
                    <a:spcPct val="200000"/>
                  </a:lnSpc>
                </a:pPr>
                <a:r>
                  <a:rPr lang="en-US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3/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≤10</m:t>
                    </m:r>
                  </m:oMath>
                </a14:m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Khi </a:t>
                </a:r>
                <a:r>
                  <a:rPr lang="en-US" sz="280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∈{</m:t>
                    </m:r>
                  </m:oMath>
                </a14:m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……………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>
                  <a:lnSpc>
                    <a:spcPct val="200000"/>
                  </a:lnSpc>
                </a:pPr>
                <a:r>
                  <a:rPr lang="en-US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4/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Ư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&gt;2</m:t>
                    </m:r>
                  </m:oMath>
                </a14:m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Khi </a:t>
                </a:r>
                <a:r>
                  <a:rPr lang="en-US" sz="280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∈{</m:t>
                    </m:r>
                  </m:oMath>
                </a14:m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………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vi-VN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5FE1324-F5E3-43B4-83CD-AD78BC1595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514" y="502920"/>
                <a:ext cx="11586972" cy="5562548"/>
              </a:xfrm>
              <a:prstGeom prst="rect">
                <a:avLst/>
              </a:prstGeom>
              <a:blipFill>
                <a:blip r:embed="rId2"/>
                <a:stretch>
                  <a:fillRect l="-110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EA1032D-6902-45FB-B9AD-EFD6308F2B68}"/>
              </a:ext>
            </a:extLst>
          </p:cNvPr>
          <p:cNvSpPr txBox="1"/>
          <p:nvPr/>
        </p:nvSpPr>
        <p:spPr>
          <a:xfrm>
            <a:off x="2093976" y="2779776"/>
            <a:ext cx="2002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endParaRPr lang="vi-V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CF7E10-E12A-4F66-AEAE-D48C66114632}"/>
              </a:ext>
            </a:extLst>
          </p:cNvPr>
          <p:cNvSpPr txBox="1"/>
          <p:nvPr/>
        </p:nvSpPr>
        <p:spPr>
          <a:xfrm>
            <a:off x="4809743" y="3630168"/>
            <a:ext cx="896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endParaRPr lang="vi-V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938B8B-F2F9-4C61-BB09-5253C5998A47}"/>
              </a:ext>
            </a:extLst>
          </p:cNvPr>
          <p:cNvSpPr txBox="1"/>
          <p:nvPr/>
        </p:nvSpPr>
        <p:spPr>
          <a:xfrm>
            <a:off x="7533894" y="3630168"/>
            <a:ext cx="896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endParaRPr lang="vi-V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EDFEA1D-8649-42E8-94D2-7F1D0355C6AD}"/>
                  </a:ext>
                </a:extLst>
              </p:cNvPr>
              <p:cNvSpPr txBox="1"/>
              <p:nvPr/>
            </p:nvSpPr>
            <p:spPr>
              <a:xfrm>
                <a:off x="5465064" y="4485064"/>
                <a:ext cx="165811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;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𝟑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;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𝟔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;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𝟗</m:t>
                      </m:r>
                    </m:oMath>
                  </m:oMathPara>
                </a14:m>
                <a:endParaRPr lang="vi-VN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EDFEA1D-8649-42E8-94D2-7F1D0355C6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5064" y="4485064"/>
                <a:ext cx="1658112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CE99C4A-2C63-454A-9524-36B66C65D264}"/>
                  </a:ext>
                </a:extLst>
              </p:cNvPr>
              <p:cNvSpPr txBox="1"/>
              <p:nvPr/>
            </p:nvSpPr>
            <p:spPr>
              <a:xfrm>
                <a:off x="5364669" y="5350980"/>
                <a:ext cx="11216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𝟓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;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𝟏𝟎</m:t>
                      </m:r>
                    </m:oMath>
                  </m:oMathPara>
                </a14:m>
                <a:endParaRPr lang="vi-VN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CE99C4A-2C63-454A-9524-36B66C65D2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669" y="5350980"/>
                <a:ext cx="1121664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103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B05B1D7-1E06-4EE5-8D70-2CEEF5D986DA}"/>
              </a:ext>
            </a:extLst>
          </p:cNvPr>
          <p:cNvSpPr/>
          <p:nvPr/>
        </p:nvSpPr>
        <p:spPr>
          <a:xfrm>
            <a:off x="2375154" y="2226564"/>
            <a:ext cx="7441692" cy="2404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TIẾT 57: BÀI 17: PHÉP CHIA HẾT. ƯỚC VÀ BỘI CỦA MỘT SỐ NGUYÊN</a:t>
            </a:r>
            <a:endParaRPr lang="vi-VN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469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EDAD74D-C266-4ED6-98FC-A0D8E26C0E9B}"/>
              </a:ext>
            </a:extLst>
          </p:cNvPr>
          <p:cNvSpPr txBox="1"/>
          <p:nvPr/>
        </p:nvSpPr>
        <p:spPr>
          <a:xfrm>
            <a:off x="457200" y="-2731"/>
            <a:ext cx="29443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1. Phép chia hết</a:t>
            </a:r>
            <a:endParaRPr lang="vi-VN" sz="2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DB15CE-A929-4385-A70A-B3F92CEA74EE}"/>
              </a:ext>
            </a:extLst>
          </p:cNvPr>
          <p:cNvSpPr txBox="1"/>
          <p:nvPr/>
        </p:nvSpPr>
        <p:spPr>
          <a:xfrm>
            <a:off x="457200" y="534558"/>
            <a:ext cx="28254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a) Khái niệm</a:t>
            </a:r>
            <a:endParaRPr lang="vi-VN" sz="2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537EFDA-0B61-4AE5-9CFF-A34663C6260B}"/>
                  </a:ext>
                </a:extLst>
              </p:cNvPr>
              <p:cNvSpPr txBox="1"/>
              <p:nvPr/>
            </p:nvSpPr>
            <p:spPr>
              <a:xfrm>
                <a:off x="751332" y="929924"/>
                <a:ext cx="10689336" cy="30212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  <a:tabLst>
                    <a:tab pos="715963" algn="l"/>
                    <a:tab pos="4665663" algn="l"/>
                  </a:tabLst>
                </a:pPr>
                <a:r>
                  <a:rPr lang="en-US" sz="2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26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US" sz="26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với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sz="26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nếu có số nguyên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6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sao cho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6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thì ta có </a:t>
                </a:r>
                <a:r>
                  <a:rPr lang="en-US" sz="2600" i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 chia hết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6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trong đó: 	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6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là số bị chia</a:t>
                </a:r>
              </a:p>
              <a:p>
                <a:pPr>
                  <a:lnSpc>
                    <a:spcPct val="150000"/>
                  </a:lnSpc>
                  <a:tabLst>
                    <a:tab pos="4665663" algn="l"/>
                  </a:tabLst>
                </a:pPr>
                <a:r>
                  <a:rPr lang="en-US" sz="2600" b="0" i="1"/>
                  <a:t>	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6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là số chia</a:t>
                </a:r>
              </a:p>
              <a:p>
                <a:pPr>
                  <a:lnSpc>
                    <a:spcPct val="150000"/>
                  </a:lnSpc>
                  <a:tabLst>
                    <a:tab pos="4665663" algn="l"/>
                  </a:tabLst>
                </a:pPr>
                <a:r>
                  <a:rPr lang="en-US" sz="2600" b="0" i="1"/>
                  <a:t>	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6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là thương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6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 đó ta nói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600" i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chia hết cho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6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kí hiệu là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⋮</m:t>
                    </m:r>
                    <m:r>
                      <a:rPr lang="en-US" sz="2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6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vi-VN" sz="26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537EFDA-0B61-4AE5-9CFF-A34663C626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332" y="929924"/>
                <a:ext cx="10689336" cy="3021276"/>
              </a:xfrm>
              <a:prstGeom prst="rect">
                <a:avLst/>
              </a:prstGeom>
              <a:blipFill>
                <a:blip r:embed="rId2"/>
                <a:stretch>
                  <a:fillRect l="-1026" b="-424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1FD3708A-D075-44FF-8E33-038413BB342A}"/>
              </a:ext>
            </a:extLst>
          </p:cNvPr>
          <p:cNvSpPr txBox="1"/>
          <p:nvPr/>
        </p:nvSpPr>
        <p:spPr>
          <a:xfrm>
            <a:off x="457200" y="3951200"/>
            <a:ext cx="20644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b) Nhận xét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0D1CA77-0163-4EE9-BCA0-CAB2A24F72D0}"/>
              </a:ext>
            </a:extLst>
          </p:cNvPr>
          <p:cNvCxnSpPr/>
          <p:nvPr/>
        </p:nvCxnSpPr>
        <p:spPr>
          <a:xfrm>
            <a:off x="6303390" y="4443643"/>
            <a:ext cx="0" cy="23248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F64D79C-2E75-480F-B729-4D72B247739B}"/>
                  </a:ext>
                </a:extLst>
              </p:cNvPr>
              <p:cNvSpPr txBox="1"/>
              <p:nvPr/>
            </p:nvSpPr>
            <p:spPr>
              <a:xfrm>
                <a:off x="457201" y="4443643"/>
                <a:ext cx="5566528" cy="20928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1/ Từ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12 :3=4</m:t>
                    </m:r>
                  </m:oMath>
                </a14:m>
                <a:r>
                  <a:rPr lang="en-US" sz="2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 suy ra được những phép chia hết sau: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12 :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US" sz="2600" b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−12 :3=−4</m:t>
                      </m:r>
                    </m:oMath>
                  </m:oMathPara>
                </a14:m>
                <a:endParaRPr 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−12 :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vi-VN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F64D79C-2E75-480F-B729-4D72B24773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1" y="4443643"/>
                <a:ext cx="5566528" cy="2092881"/>
              </a:xfrm>
              <a:prstGeom prst="rect">
                <a:avLst/>
              </a:prstGeom>
              <a:blipFill>
                <a:blip r:embed="rId3"/>
                <a:stretch>
                  <a:fillRect l="-1972" t="-2624" r="-197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F3B1E7E-6D60-4FE1-A6F8-4BA05C776E6A}"/>
                  </a:ext>
                </a:extLst>
              </p:cNvPr>
              <p:cNvSpPr txBox="1"/>
              <p:nvPr/>
            </p:nvSpPr>
            <p:spPr>
              <a:xfrm>
                <a:off x="6479357" y="4443643"/>
                <a:ext cx="5816338" cy="20928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2/ Dấu của thương trong phép chia hết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: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→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</m:e>
                      </m:d>
                    </m:oMath>
                  </m:oMathPara>
                </a14:m>
                <a:endParaRPr lang="en-US" sz="2600" b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: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→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</m:e>
                      </m:d>
                    </m:oMath>
                  </m:oMathPara>
                </a14:m>
                <a:endParaRPr lang="en-US" sz="2600" b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:(−)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→(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vi-VN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:(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→(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vi-VN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F3B1E7E-6D60-4FE1-A6F8-4BA05C776E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9357" y="4443643"/>
                <a:ext cx="5816338" cy="2092881"/>
              </a:xfrm>
              <a:prstGeom prst="rect">
                <a:avLst/>
              </a:prstGeom>
              <a:blipFill>
                <a:blip r:embed="rId4"/>
                <a:stretch>
                  <a:fillRect l="-1887" t="-26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571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EDAD74D-C266-4ED6-98FC-A0D8E26C0E9B}"/>
              </a:ext>
            </a:extLst>
          </p:cNvPr>
          <p:cNvSpPr txBox="1"/>
          <p:nvPr/>
        </p:nvSpPr>
        <p:spPr>
          <a:xfrm>
            <a:off x="457200" y="34977"/>
            <a:ext cx="29443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2. Ước và bội</a:t>
            </a:r>
            <a:endParaRPr lang="vi-VN" sz="2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DB15CE-A929-4385-A70A-B3F92CEA74EE}"/>
              </a:ext>
            </a:extLst>
          </p:cNvPr>
          <p:cNvSpPr txBox="1"/>
          <p:nvPr/>
        </p:nvSpPr>
        <p:spPr>
          <a:xfrm>
            <a:off x="457200" y="572266"/>
            <a:ext cx="28254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a) Khái niệm</a:t>
            </a:r>
            <a:endParaRPr lang="vi-VN" sz="2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537EFDA-0B61-4AE5-9CFF-A34663C6260B}"/>
                  </a:ext>
                </a:extLst>
              </p:cNvPr>
              <p:cNvSpPr txBox="1"/>
              <p:nvPr/>
            </p:nvSpPr>
            <p:spPr>
              <a:xfrm>
                <a:off x="751332" y="967632"/>
                <a:ext cx="10689336" cy="62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  <a:tabLst>
                    <a:tab pos="715963" algn="l"/>
                    <a:tab pos="4665663" algn="l"/>
                  </a:tabLst>
                </a:pPr>
                <a:r>
                  <a:rPr lang="en-US" sz="2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26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⋮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(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≠0)</m:t>
                    </m:r>
                  </m:oMath>
                </a14:m>
                <a:r>
                  <a:rPr lang="en-US" sz="26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thì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sz="26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là một bội của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sz="26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và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sz="26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là một ước của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sz="26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vi-VN" sz="26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537EFDA-0B61-4AE5-9CFF-A34663C626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332" y="967632"/>
                <a:ext cx="10689336" cy="620619"/>
              </a:xfrm>
              <a:prstGeom prst="rect">
                <a:avLst/>
              </a:prstGeom>
              <a:blipFill>
                <a:blip r:embed="rId2"/>
                <a:stretch>
                  <a:fillRect b="-2352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1FD3708A-D075-44FF-8E33-038413BB342A}"/>
              </a:ext>
            </a:extLst>
          </p:cNvPr>
          <p:cNvSpPr txBox="1"/>
          <p:nvPr/>
        </p:nvSpPr>
        <p:spPr>
          <a:xfrm>
            <a:off x="457200" y="1592465"/>
            <a:ext cx="20644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b) Nhận xét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F64D79C-2E75-480F-B729-4D72B247739B}"/>
                  </a:ext>
                </a:extLst>
              </p:cNvPr>
              <p:cNvSpPr txBox="1"/>
              <p:nvPr/>
            </p:nvSpPr>
            <p:spPr>
              <a:xfrm>
                <a:off x="457200" y="2047958"/>
                <a:ext cx="11250890" cy="12207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1/ Nếu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sz="2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là một bội của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sz="2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thì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sz="2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cũng là một bội của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sz="2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2/ Nếu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sz="2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là một ước của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sz="2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thì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sz="2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cũng là một ước của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sz="2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F64D79C-2E75-480F-B729-4D72B24773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047958"/>
                <a:ext cx="11250890" cy="1220783"/>
              </a:xfrm>
              <a:prstGeom prst="rect">
                <a:avLst/>
              </a:prstGeom>
              <a:blipFill>
                <a:blip r:embed="rId3"/>
                <a:stretch>
                  <a:fillRect l="-975" b="-12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43EED6F-6A58-4A26-9FE5-A2AF2D9A9329}"/>
                  </a:ext>
                </a:extLst>
              </p:cNvPr>
              <p:cNvSpPr txBox="1"/>
              <p:nvPr/>
            </p:nvSpPr>
            <p:spPr>
              <a:xfrm>
                <a:off x="457200" y="3193472"/>
                <a:ext cx="11524268" cy="12207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vi-VN" sz="2600" b="1">
                    <a:latin typeface="+mj-lt"/>
                  </a:rPr>
                  <a:t>*Cách tìm ước của số nguyên </a:t>
                </a:r>
                <a14:m>
                  <m:oMath xmlns:m="http://schemas.openxmlformats.org/officeDocument/2006/math">
                    <m:r>
                      <a:rPr lang="vi-VN" sz="2600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vi-VN" sz="2600">
                    <a:latin typeface="+mj-lt"/>
                  </a:rPr>
                  <a:t>: </a:t>
                </a:r>
                <a:r>
                  <a:rPr lang="vi-VN" sz="2600" i="1">
                    <a:latin typeface="+mj-lt"/>
                  </a:rPr>
                  <a:t>Để tìm các ước của số nguyên a, ta lấy các ước dương của a cùng với các số đối của chúng.</a:t>
                </a: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43EED6F-6A58-4A26-9FE5-A2AF2D9A93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193472"/>
                <a:ext cx="11524268" cy="1220783"/>
              </a:xfrm>
              <a:prstGeom prst="rect">
                <a:avLst/>
              </a:prstGeom>
              <a:blipFill>
                <a:blip r:embed="rId4"/>
                <a:stretch>
                  <a:fillRect l="-952" r="-952" b="-12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C5A7AE0-0AE8-489C-BC09-30BA8EE2F96F}"/>
                  </a:ext>
                </a:extLst>
              </p:cNvPr>
              <p:cNvSpPr txBox="1"/>
              <p:nvPr/>
            </p:nvSpPr>
            <p:spPr>
              <a:xfrm>
                <a:off x="457200" y="4330318"/>
                <a:ext cx="11524268" cy="12207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vi-VN" sz="2600" b="1">
                    <a:latin typeface="+mj-lt"/>
                  </a:rPr>
                  <a:t>*Cách tìm bội của số nguyên </a:t>
                </a:r>
                <a14:m>
                  <m:oMath xmlns:m="http://schemas.openxmlformats.org/officeDocument/2006/math">
                    <m:r>
                      <a:rPr lang="vi-VN" sz="2600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vi-VN" sz="2600">
                    <a:latin typeface="+mj-lt"/>
                  </a:rPr>
                  <a:t>: Để tìm các bội của số nguyên b, ta tìm các bội dương của   cùng với các số đối của chúng. </a:t>
                </a: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C5A7AE0-0AE8-489C-BC09-30BA8EE2F9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330318"/>
                <a:ext cx="11524268" cy="1220783"/>
              </a:xfrm>
              <a:prstGeom prst="rect">
                <a:avLst/>
              </a:prstGeom>
              <a:blipFill>
                <a:blip r:embed="rId5"/>
                <a:stretch>
                  <a:fillRect l="-952" r="-952" b="-1194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1A46FDE-A72C-45D6-8469-B134665A3EE6}"/>
                  </a:ext>
                </a:extLst>
              </p:cNvPr>
              <p:cNvSpPr txBox="1"/>
              <p:nvPr/>
            </p:nvSpPr>
            <p:spPr>
              <a:xfrm>
                <a:off x="457199" y="5623040"/>
                <a:ext cx="11524267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Chú ý: </a:t>
                </a:r>
                <a:r>
                  <a:rPr lang="en-US" sz="2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thấy các số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−2;−1;1;2</m:t>
                    </m:r>
                  </m:oMath>
                </a14:m>
                <a:r>
                  <a:rPr lang="en-US" sz="2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vừa là ước của 6, vừa là ước của 4. Chúng được gọi là những ước chung của 6 và 4.</a:t>
                </a:r>
                <a:endParaRPr lang="en-US" sz="26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1A46FDE-A72C-45D6-8469-B134665A3E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" y="5623040"/>
                <a:ext cx="11524267" cy="892552"/>
              </a:xfrm>
              <a:prstGeom prst="rect">
                <a:avLst/>
              </a:prstGeom>
              <a:blipFill>
                <a:blip r:embed="rId6"/>
                <a:stretch>
                  <a:fillRect l="-952" t="-6122" b="-1632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506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BFE94A16-0557-4423-B548-3CB45FAF75D1}"/>
              </a:ext>
            </a:extLst>
          </p:cNvPr>
          <p:cNvSpPr/>
          <p:nvPr/>
        </p:nvSpPr>
        <p:spPr>
          <a:xfrm>
            <a:off x="245097" y="2247703"/>
            <a:ext cx="2931736" cy="236259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Phép chia hết. Ước và bội của một số nguyên</a:t>
            </a:r>
            <a:endParaRPr lang="vi-VN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4FD0D8B-982A-4AB2-8E14-E90762776764}"/>
              </a:ext>
            </a:extLst>
          </p:cNvPr>
          <p:cNvCxnSpPr>
            <a:cxnSpLocks/>
            <a:stCxn id="4" idx="6"/>
            <a:endCxn id="9" idx="2"/>
          </p:cNvCxnSpPr>
          <p:nvPr/>
        </p:nvCxnSpPr>
        <p:spPr>
          <a:xfrm flipV="1">
            <a:off x="3176833" y="1385741"/>
            <a:ext cx="1853938" cy="204325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A0D184BD-C980-44D5-AD1B-720742BEE1AF}"/>
              </a:ext>
            </a:extLst>
          </p:cNvPr>
          <p:cNvSpPr/>
          <p:nvPr/>
        </p:nvSpPr>
        <p:spPr>
          <a:xfrm>
            <a:off x="5030771" y="970961"/>
            <a:ext cx="2799761" cy="8295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Phép chia hết</a:t>
            </a:r>
            <a:endParaRPr lang="vi-VN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34D00BD-5A60-4920-BC53-DFFC16303DBB}"/>
              </a:ext>
            </a:extLst>
          </p:cNvPr>
          <p:cNvSpPr/>
          <p:nvPr/>
        </p:nvSpPr>
        <p:spPr>
          <a:xfrm>
            <a:off x="5030771" y="3014219"/>
            <a:ext cx="2799761" cy="82955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endParaRPr lang="vi-VN" sz="26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9642C87-9437-4A34-A94F-BDFC18E410EE}"/>
              </a:ext>
            </a:extLst>
          </p:cNvPr>
          <p:cNvSpPr/>
          <p:nvPr/>
        </p:nvSpPr>
        <p:spPr>
          <a:xfrm>
            <a:off x="5030771" y="5057477"/>
            <a:ext cx="2799761" cy="82955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endParaRPr lang="vi-VN" sz="2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6EA9DE7-8155-46DA-92B3-5CBECE895A48}"/>
              </a:ext>
            </a:extLst>
          </p:cNvPr>
          <p:cNvCxnSpPr>
            <a:stCxn id="4" idx="6"/>
            <a:endCxn id="10" idx="2"/>
          </p:cNvCxnSpPr>
          <p:nvPr/>
        </p:nvCxnSpPr>
        <p:spPr>
          <a:xfrm flipV="1">
            <a:off x="3176833" y="3428999"/>
            <a:ext cx="1853938" cy="1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5324206-925A-4AC4-9140-5A89221FF26F}"/>
              </a:ext>
            </a:extLst>
          </p:cNvPr>
          <p:cNvCxnSpPr>
            <a:stCxn id="4" idx="6"/>
            <a:endCxn id="11" idx="2"/>
          </p:cNvCxnSpPr>
          <p:nvPr/>
        </p:nvCxnSpPr>
        <p:spPr>
          <a:xfrm>
            <a:off x="3176833" y="3429000"/>
            <a:ext cx="1853938" cy="2043257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3F55926F-E556-449F-A744-08F2A9799AFE}"/>
              </a:ext>
            </a:extLst>
          </p:cNvPr>
          <p:cNvSpPr/>
          <p:nvPr/>
        </p:nvSpPr>
        <p:spPr>
          <a:xfrm>
            <a:off x="8823487" y="203852"/>
            <a:ext cx="2300141" cy="9085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Khái niệm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B992C51-4DD7-4224-8319-61E986F40456}"/>
              </a:ext>
            </a:extLst>
          </p:cNvPr>
          <p:cNvSpPr/>
          <p:nvPr/>
        </p:nvSpPr>
        <p:spPr>
          <a:xfrm>
            <a:off x="8823486" y="2726705"/>
            <a:ext cx="2300141" cy="5750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Khái niệm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80BEE11-396E-4486-9277-12327974C86D}"/>
              </a:ext>
            </a:extLst>
          </p:cNvPr>
          <p:cNvSpPr/>
          <p:nvPr/>
        </p:nvSpPr>
        <p:spPr>
          <a:xfrm>
            <a:off x="8823487" y="1417555"/>
            <a:ext cx="2300141" cy="95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Dấu của thương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A950D29-6D4A-40A2-AD51-E489025BCA7B}"/>
              </a:ext>
            </a:extLst>
          </p:cNvPr>
          <p:cNvSpPr/>
          <p:nvPr/>
        </p:nvSpPr>
        <p:spPr>
          <a:xfrm>
            <a:off x="8823486" y="3556260"/>
            <a:ext cx="2300141" cy="5750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Cách tìm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D4DA82B-1D6D-4133-9904-87A6F71388F2}"/>
              </a:ext>
            </a:extLst>
          </p:cNvPr>
          <p:cNvSpPr/>
          <p:nvPr/>
        </p:nvSpPr>
        <p:spPr>
          <a:xfrm>
            <a:off x="8823486" y="4769963"/>
            <a:ext cx="2300141" cy="5750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Khái niệm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2ADA6BC-55CF-46E3-8469-5E09EF83A818}"/>
              </a:ext>
            </a:extLst>
          </p:cNvPr>
          <p:cNvSpPr/>
          <p:nvPr/>
        </p:nvSpPr>
        <p:spPr>
          <a:xfrm>
            <a:off x="8823486" y="5599518"/>
            <a:ext cx="2300141" cy="5750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Cách tìm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65DF903-ADC4-4B4E-B0B0-CA39E5941EDF}"/>
              </a:ext>
            </a:extLst>
          </p:cNvPr>
          <p:cNvCxnSpPr>
            <a:cxnSpLocks/>
            <a:stCxn id="9" idx="6"/>
            <a:endCxn id="17" idx="2"/>
          </p:cNvCxnSpPr>
          <p:nvPr/>
        </p:nvCxnSpPr>
        <p:spPr>
          <a:xfrm flipV="1">
            <a:off x="7830532" y="658108"/>
            <a:ext cx="992955" cy="7276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91BEE57-CF1A-4A50-9789-31EC62223689}"/>
              </a:ext>
            </a:extLst>
          </p:cNvPr>
          <p:cNvCxnSpPr>
            <a:cxnSpLocks/>
            <a:stCxn id="9" idx="6"/>
            <a:endCxn id="19" idx="2"/>
          </p:cNvCxnSpPr>
          <p:nvPr/>
        </p:nvCxnSpPr>
        <p:spPr>
          <a:xfrm>
            <a:off x="7830532" y="1385741"/>
            <a:ext cx="992955" cy="5108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EDCAF2E-5320-4D49-8547-FC70B888DC80}"/>
              </a:ext>
            </a:extLst>
          </p:cNvPr>
          <p:cNvCxnSpPr>
            <a:stCxn id="10" idx="6"/>
            <a:endCxn id="18" idx="2"/>
          </p:cNvCxnSpPr>
          <p:nvPr/>
        </p:nvCxnSpPr>
        <p:spPr>
          <a:xfrm flipV="1">
            <a:off x="7830532" y="3014223"/>
            <a:ext cx="992954" cy="414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24066A8-E053-478D-8CA6-338D1BE57222}"/>
              </a:ext>
            </a:extLst>
          </p:cNvPr>
          <p:cNvCxnSpPr>
            <a:stCxn id="10" idx="6"/>
            <a:endCxn id="20" idx="2"/>
          </p:cNvCxnSpPr>
          <p:nvPr/>
        </p:nvCxnSpPr>
        <p:spPr>
          <a:xfrm>
            <a:off x="7830532" y="3428999"/>
            <a:ext cx="992954" cy="414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F12A9F9-5A34-48B5-B5F0-2503A3BF2AFD}"/>
              </a:ext>
            </a:extLst>
          </p:cNvPr>
          <p:cNvCxnSpPr>
            <a:stCxn id="11" idx="6"/>
            <a:endCxn id="21" idx="2"/>
          </p:cNvCxnSpPr>
          <p:nvPr/>
        </p:nvCxnSpPr>
        <p:spPr>
          <a:xfrm flipV="1">
            <a:off x="7830532" y="5057481"/>
            <a:ext cx="992954" cy="414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9A9978E-2751-4F86-9656-49F65C783579}"/>
              </a:ext>
            </a:extLst>
          </p:cNvPr>
          <p:cNvCxnSpPr>
            <a:stCxn id="11" idx="6"/>
            <a:endCxn id="22" idx="2"/>
          </p:cNvCxnSpPr>
          <p:nvPr/>
        </p:nvCxnSpPr>
        <p:spPr>
          <a:xfrm>
            <a:off x="7830532" y="5472257"/>
            <a:ext cx="992954" cy="414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75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1FF59F4-5335-4780-A7B2-74DAE35D737D}"/>
              </a:ext>
            </a:extLst>
          </p:cNvPr>
          <p:cNvSpPr/>
          <p:nvPr/>
        </p:nvSpPr>
        <p:spPr>
          <a:xfrm>
            <a:off x="1941922" y="1979629"/>
            <a:ext cx="7946796" cy="250753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*Hướng dẫn về nhà:</a:t>
            </a:r>
          </a:p>
          <a:p>
            <a:pPr marL="457200" indent="-457200" algn="just">
              <a:buFontTx/>
              <a:buChar char="-"/>
            </a:pPr>
            <a:r>
              <a:rPr lang="en-US"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 lại các bài tập đã làm trong tiết học.</a:t>
            </a:r>
          </a:p>
          <a:p>
            <a:pPr marL="457200" indent="-457200" algn="just">
              <a:buFontTx/>
              <a:buChar char="-"/>
            </a:pPr>
            <a:r>
              <a:rPr lang="en-US"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thuộc: khái niệm phép chia hết, ước và bội của một số nguyên, cách tìm ước và bội.</a:t>
            </a:r>
          </a:p>
          <a:p>
            <a:pPr marL="457200" indent="-457200" algn="just">
              <a:buFontTx/>
              <a:buChar char="-"/>
            </a:pPr>
            <a:r>
              <a:rPr lang="en-US"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các bài tập 3.41; 3.42; 3.43 (SGK – Tr 74)</a:t>
            </a:r>
            <a:endParaRPr lang="vi-VN" sz="2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819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413</TotalTime>
  <Words>559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Office Theme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Tuan Anh</dc:creator>
  <cp:lastModifiedBy>Hùng Nguyễn Mạnh</cp:lastModifiedBy>
  <cp:revision>31</cp:revision>
  <dcterms:created xsi:type="dcterms:W3CDTF">2018-12-29T08:12:03Z</dcterms:created>
  <dcterms:modified xsi:type="dcterms:W3CDTF">2022-12-14T20:53:02Z</dcterms:modified>
</cp:coreProperties>
</file>